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B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304"/>
  </p:normalViewPr>
  <p:slideViewPr>
    <p:cSldViewPr snapToGrid="0" snapToObjects="1">
      <p:cViewPr varScale="1">
        <p:scale>
          <a:sx n="73" d="100"/>
          <a:sy n="73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E32D-7493-274D-BB52-D3589ABDA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F6E1C-5A5E-BE46-ABCB-8DDD9E97C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FF447-2F90-304E-A894-1B67A489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826BA-25F7-714A-BF8D-DE50BCC2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079B3-EE4E-A549-A989-6CAFC59B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61BC-1A8E-3242-9B71-C3B4F0E7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D4748-57E5-C344-AF1B-3624121C3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07E72-790B-274A-8B31-DFF79C72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6D0F5-A9AE-834A-B30B-7FE49933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15BA-F098-AD43-B265-03587147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1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28644-34F6-6645-A6B4-BBA1D00B8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9D646-3B2E-3D41-A420-FECF37C08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47480-6C33-FF41-9973-AEFF6EFC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D4BCF-7579-7B42-9E63-4C6503C43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51F49-EC70-5D48-A444-2A0E09D7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3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A843-00D0-4742-A33F-317E04D7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50B5C-4EDE-604E-AB12-CB32EBC61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DD16A-3407-4B45-981C-EDA22371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51357-1D90-CF4F-A929-09C81CB4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21872-9F8E-4B4D-8313-AA33214A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1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393D-D33F-A445-B2F3-2C17B55A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E0B6C-295F-5C41-B07C-90AF7CC44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5C317-D4A8-094F-978C-0DE6ECDF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E447-03B8-DC4F-9FB6-98CAD25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0765A-0F36-EC4A-84D9-B9D4AD71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5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79B0-4ABE-994C-8482-D6B23F03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78EA-19AA-F241-8721-52909CC7C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0117E-A667-DD43-A68C-6853BF005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5437C-DC66-1741-BE6E-5A5A7AD2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54036-AD5C-0F48-84AA-0BD7A34B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F2F2F-DFD1-5A44-8CD9-0F3503A7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9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0353-B49E-2149-BAB7-6AD92741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3A6E-E893-4C4D-B282-7CCA2DACA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664FD-B735-E246-B0C1-3D895D475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802EEF-B091-3948-BCF9-04FA366F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07B77-769B-CD44-9C57-66FE270A8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B0D49-982E-F842-B494-D77B768B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F4ADC-AFDE-F447-BB6D-2716AE75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8644B5-C3F1-FA4B-BE66-65ED0B86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8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7B1C-1821-5A45-86D6-B9FBEB42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275D1-6D06-584A-ABBF-379818F7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F97FE-06B3-584F-98F0-192003E0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416FE-EEA1-CE49-8506-147A2ED8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2F26D-C663-0F4B-AE04-7F0732FB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05036-1BE5-6D4B-9F89-D9B7D37C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B2B34-BD85-C847-BF7C-91111859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2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F6B3-3132-874F-84C6-1BFF37AD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D48CB-FDAE-934E-9D53-6313DD93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6A174-C5F1-E04E-BA69-257E9B4D4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74F4C-992A-F347-A5A8-4B42B23B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A6338-7576-B548-8EF6-45D14D7D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3369C-7E31-5649-82B7-AB493682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A380-7C15-1547-AD1D-35AFCACF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79030A-4DE5-3F4C-9F0F-CDF6113D0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40799-F702-F441-B3C9-53EC1CD4F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ED97B-84AB-FF46-AADB-251F79E2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29FAF-DFD1-6A44-8EEF-48A1266C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693C9-4C58-B44A-8A23-44DDBFFB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1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C50AC-625A-9D44-A238-CF6D9327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6EEEE-FBCA-3F45-81F6-9555369D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B0CBB-6150-4B4B-8CBE-830F8DB7E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80EB9-F131-6540-B426-BAE929B62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8CCB7-E3FD-2D44-9299-67B955017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E3C883-72A0-AC49-A72A-B551848B4C4A}"/>
              </a:ext>
            </a:extLst>
          </p:cNvPr>
          <p:cNvGrpSpPr/>
          <p:nvPr/>
        </p:nvGrpSpPr>
        <p:grpSpPr>
          <a:xfrm>
            <a:off x="1358877" y="289193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6E2EE9-50AC-6B47-A23A-2BABCD7F7C95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C1A0FB0-3588-B140-82EA-68E9AAE477A4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FFBC81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FBA2BF-823F-BE4F-94E2-FB92128ECD2E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๕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4C0012-8EC9-274D-BA1A-4FBD0EBF24C9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“ลักษณะคำประพันธ์เรื่อง</a:t>
                </a:r>
              </a:p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กาพย์พระไชยสุริยา”</a:t>
                </a:r>
                <a:endParaRPr lang="en-US" sz="60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50C3453-DF1D-9E49-A8AA-2E4B9FBCB3DF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FFBC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E40F0D-5D04-F849-8797-AC03ADA27AB6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34236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6" y="787026"/>
            <a:ext cx="5931210" cy="1580986"/>
            <a:chOff x="809224" y="592429"/>
            <a:chExt cx="4197348" cy="15809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4" y="592429"/>
              <a:ext cx="419734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028976" y="726865"/>
              <a:ext cx="397759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ตัวอย่างกาพย์สุรางคนางค์ ๒๘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821B039-0C7E-1A43-8947-D9805DC89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81"/>
          <a:stretch/>
        </p:blipFill>
        <p:spPr>
          <a:xfrm>
            <a:off x="205352" y="2145944"/>
            <a:ext cx="11756571" cy="36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318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201445E-B4B8-0648-BF75-570384933CA3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977AF1-F436-934A-8037-E283A6535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E9994E-F3FD-CE4C-A607-A2CABEFC10D3}"/>
                </a:ext>
              </a:extLst>
            </p:cNvPr>
            <p:cNvSpPr txBox="1"/>
            <p:nvPr/>
          </p:nvSpPr>
          <p:spPr>
            <a:xfrm>
              <a:off x="2864889" y="1807510"/>
              <a:ext cx="6846984" cy="2972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กาพย์พระไชยสุริยา แต่งด้วยคำประพันธ์ประเภทกาพย์ ๓ ชนิด ดังนี้</a:t>
              </a:r>
            </a:p>
            <a:p>
              <a:pPr algn="thaiDist"/>
              <a:r>
                <a:rPr lang="en-US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320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</a:t>
              </a:r>
              <a:r>
                <a:rPr lang="en-US" sz="320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th-TH" sz="320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กาพย์ยานี ๑๑</a:t>
              </a:r>
            </a:p>
            <a:p>
              <a:pPr algn="thaiDist"/>
              <a:r>
                <a:rPr lang="en-US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กาพย์ยานี ๑๑ จำนวน ๑ บท จะมี ๒ บาท ใน ๑ บาทประกอบด้วย ๒ วรรค วรรคหน้ามี ๕ คำวรรคหลังมี ๖ คำ รวมใน ๑ บาท ประกอบด้วย คำทั้งหมด ๑๑ คำ โดยมีสัมผัสบังคับคือ คำสุดท้ายของวรรคที่ ๑ ส่งสัมผัสไปยังคำที่ ๑ หรือ ๒ หรือ ๓ ของวรรคที่ ๒ และคำสุดท้ายของวรรคที่ ๒ จะส่งสัมผัสไปยังคำสุดท้ายของวรรคที่ ๓ ถ้ามีมากกว่า ๑ บท คำสุดท้ายของวรรคที่ ๔ จะต้องส่งสัมผัสระหว่างบทไปยังคำสุดท้ายของวรรคที่ ๒ ในบทต่อไป ดังนี้</a:t>
              </a:r>
              <a:endPara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7085EFA-93A9-DD4A-8014-8D4F7788F8A7}"/>
              </a:ext>
            </a:extLst>
          </p:cNvPr>
          <p:cNvGrpSpPr/>
          <p:nvPr/>
        </p:nvGrpSpPr>
        <p:grpSpPr>
          <a:xfrm>
            <a:off x="1119809" y="553534"/>
            <a:ext cx="9952379" cy="900331"/>
            <a:chOff x="1168918" y="485031"/>
            <a:chExt cx="9952379" cy="900331"/>
          </a:xfrm>
        </p:grpSpPr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CB5542E2-53DA-4544-96B6-271417BBD465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B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36F0E994-7B6A-6345-B6DC-D316D4578185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B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B411EA-C5D7-4449-91B2-36E66C8A432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B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7963CA-6ED2-3944-BBB3-D4511BE7A5E6}"/>
                </a:ext>
              </a:extLst>
            </p:cNvPr>
            <p:cNvSpPr txBox="1"/>
            <p:nvPr/>
          </p:nvSpPr>
          <p:spPr>
            <a:xfrm>
              <a:off x="1725185" y="554365"/>
              <a:ext cx="8741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ลักษณะคำประพันธ์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88596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7" y="787026"/>
            <a:ext cx="6416851" cy="923330"/>
            <a:chOff x="809224" y="592429"/>
            <a:chExt cx="4197348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4" y="592429"/>
              <a:ext cx="419734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028976" y="726865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แผนผังฉันทลักษณ์กาพย์ยานี ๑๑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5554374-46E2-5C4A-B27E-1170E7217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11"/>
          <a:stretch/>
        </p:blipFill>
        <p:spPr>
          <a:xfrm>
            <a:off x="152400" y="1725083"/>
            <a:ext cx="11887200" cy="3407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C0FE1F-5FD5-F44A-A3CA-CD379FE5CA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28"/>
          <a:stretch/>
        </p:blipFill>
        <p:spPr>
          <a:xfrm>
            <a:off x="10026571" y="3966522"/>
            <a:ext cx="1730000" cy="28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1356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6" y="787026"/>
            <a:ext cx="4624926" cy="923330"/>
            <a:chOff x="809224" y="592429"/>
            <a:chExt cx="4197348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4" y="592429"/>
              <a:ext cx="419734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028976" y="726865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ตัวอย่างกาพย์ยานี ๑๑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28B68D8-0266-AD40-BF62-0CF7D401D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62" y="1844792"/>
            <a:ext cx="11898218" cy="38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1872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201445E-B4B8-0648-BF75-570384933CA3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977AF1-F436-934A-8037-E283A6535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E9994E-F3FD-CE4C-A607-A2CABEFC10D3}"/>
                </a:ext>
              </a:extLst>
            </p:cNvPr>
            <p:cNvSpPr txBox="1"/>
            <p:nvPr/>
          </p:nvSpPr>
          <p:spPr>
            <a:xfrm>
              <a:off x="2816750" y="1820132"/>
              <a:ext cx="7045567" cy="292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360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๒. กาพย์ฉบัง ๑๖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กาพย์ฉบัง ๑๖ จำนวน ๑ บท จะมีทั้งหมด ๓ วรรค โดยวรรคที่ ๑ มีจำนวน ๖ คำวรรคที่ ๒ มีจำนวน ๔ คำ และวรรคที่ ๓ มีจำนวน ๖ คำ ดังนั้นใน ๑ บทประกอบด้วย คำทั้งหมด ๑๖ คำ โดยมีสัมผัสบังคับ คือ คำสุดท้ายของวรรคที่ ๑ ส่งสัมผัสไปยังคำสุดท้ายของวรรคที่ ๒ และคำสุดท้ายของวรรคที่ ๓ ส่งสัมผัสไปยังคำสุดท้ายของวรรคที่ ๑ ในบทต่อไป เรียกว่า สัมผัสระหว่างบท ดังนี้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7085EFA-93A9-DD4A-8014-8D4F7788F8A7}"/>
              </a:ext>
            </a:extLst>
          </p:cNvPr>
          <p:cNvGrpSpPr/>
          <p:nvPr/>
        </p:nvGrpSpPr>
        <p:grpSpPr>
          <a:xfrm>
            <a:off x="1119809" y="553534"/>
            <a:ext cx="9952379" cy="900331"/>
            <a:chOff x="1168918" y="485031"/>
            <a:chExt cx="9952379" cy="900331"/>
          </a:xfrm>
        </p:grpSpPr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CB5542E2-53DA-4544-96B6-271417BBD465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B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36F0E994-7B6A-6345-B6DC-D316D4578185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B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B411EA-C5D7-4449-91B2-36E66C8A432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B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7963CA-6ED2-3944-BBB3-D4511BE7A5E6}"/>
                </a:ext>
              </a:extLst>
            </p:cNvPr>
            <p:cNvSpPr txBox="1"/>
            <p:nvPr/>
          </p:nvSpPr>
          <p:spPr>
            <a:xfrm>
              <a:off x="1725185" y="554365"/>
              <a:ext cx="8741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ลักษณะคำประพันธ์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47893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7" y="787026"/>
            <a:ext cx="6416851" cy="923330"/>
            <a:chOff x="809224" y="592429"/>
            <a:chExt cx="4197348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4" y="592429"/>
              <a:ext cx="419734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028976" y="726865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แผนผังฉันทลักษณ์กาพย์ฉบัง ๑๖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89C919D-8B10-3546-A62D-6BC37FE2E4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33"/>
          <a:stretch/>
        </p:blipFill>
        <p:spPr>
          <a:xfrm>
            <a:off x="434011" y="2027672"/>
            <a:ext cx="11323978" cy="42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3215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6" y="787026"/>
            <a:ext cx="4624926" cy="923330"/>
            <a:chOff x="809224" y="592429"/>
            <a:chExt cx="4197348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4" y="592429"/>
              <a:ext cx="419734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028976" y="726865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ตัวอย่างกาพย์ฉบัง ๑๖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215D79F-D58E-234A-B937-3176BEF58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5" t="17887"/>
          <a:stretch/>
        </p:blipFill>
        <p:spPr>
          <a:xfrm>
            <a:off x="442191" y="2073534"/>
            <a:ext cx="11307618" cy="36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742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201445E-B4B8-0648-BF75-570384933CA3}"/>
              </a:ext>
            </a:extLst>
          </p:cNvPr>
          <p:cNvGrpSpPr/>
          <p:nvPr/>
        </p:nvGrpSpPr>
        <p:grpSpPr>
          <a:xfrm>
            <a:off x="506714" y="666207"/>
            <a:ext cx="11178572" cy="5897660"/>
            <a:chOff x="1943149" y="1307283"/>
            <a:chExt cx="8690465" cy="3972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977AF1-F436-934A-8037-E283A6535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E9994E-F3FD-CE4C-A607-A2CABEFC10D3}"/>
                </a:ext>
              </a:extLst>
            </p:cNvPr>
            <p:cNvSpPr txBox="1"/>
            <p:nvPr/>
          </p:nvSpPr>
          <p:spPr>
            <a:xfrm>
              <a:off x="2882955" y="1705840"/>
              <a:ext cx="6846984" cy="3334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320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๓. กาพย์สุรางคนางค์ ๒๘</a:t>
              </a:r>
            </a:p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กาพย์สุรางคนางค์ ๒๘ จำนวน ๑ บท จะมีทั้งหมด ๗ วรรค วรรคละ ๔ คำ รวมใน ๑ บท ประกอบด้วย คำทั้งหมด ๒๘ คำ โดยมีสัมผัสบังคับ ดังนี้</a:t>
              </a:r>
            </a:p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คำสุดท้ายของวรรคที่ ๑ ส่งสัมผัสไปยังคำสุดท้ายของวรรคที่ ๒</a:t>
              </a:r>
            </a:p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คำสุดท้ายของวรรคที่ ๓ จะส่งสัมผัสไปคำสุดท้ายของวรรคที่ ๕ และคำสุดท้ายของวรรคที่ ๖</a:t>
              </a:r>
            </a:p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คำสุดท้ายของวรรคที่ ๔ จะส่งสัมผัสไปยังคำที่ ๒ ของวรรคที่ ๕</a:t>
              </a:r>
            </a:p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คำสุดท้ายของวรรคที่ ๗ จะส่งสัมผัสระหว่างบทไปยังคำสุดท้ายของวรรคที่ ๓ ในบทต่อไป ดังนี้</a:t>
              </a:r>
              <a:endPara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7085EFA-93A9-DD4A-8014-8D4F7788F8A7}"/>
              </a:ext>
            </a:extLst>
          </p:cNvPr>
          <p:cNvGrpSpPr/>
          <p:nvPr/>
        </p:nvGrpSpPr>
        <p:grpSpPr>
          <a:xfrm>
            <a:off x="1119809" y="357589"/>
            <a:ext cx="9952379" cy="900331"/>
            <a:chOff x="1168918" y="485031"/>
            <a:chExt cx="9952379" cy="900331"/>
          </a:xfrm>
        </p:grpSpPr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CB5542E2-53DA-4544-96B6-271417BBD465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B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36F0E994-7B6A-6345-B6DC-D316D4578185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B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B411EA-C5D7-4449-91B2-36E66C8A432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B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7963CA-6ED2-3944-BBB3-D4511BE7A5E6}"/>
                </a:ext>
              </a:extLst>
            </p:cNvPr>
            <p:cNvSpPr txBox="1"/>
            <p:nvPr/>
          </p:nvSpPr>
          <p:spPr>
            <a:xfrm>
              <a:off x="1725185" y="554365"/>
              <a:ext cx="8741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ลักษณะคำประพันธ์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496660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7" y="787026"/>
            <a:ext cx="8556844" cy="923330"/>
            <a:chOff x="809224" y="592429"/>
            <a:chExt cx="4197347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4" y="592429"/>
              <a:ext cx="3832111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028976" y="726865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แผนผังฉันทลักษณ์กาพย์สุรางคนางค์ ๒๘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226845B-E5DC-DB48-91BD-0E16E7A67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14"/>
          <a:stretch/>
        </p:blipFill>
        <p:spPr>
          <a:xfrm>
            <a:off x="171994" y="2528277"/>
            <a:ext cx="11848011" cy="29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188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402</Words>
  <Application>Microsoft Office PowerPoint</Application>
  <PresentationFormat>แบบจอกว้าง</PresentationFormat>
  <Paragraphs>24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25</cp:revision>
  <dcterms:created xsi:type="dcterms:W3CDTF">2021-05-08T13:54:34Z</dcterms:created>
  <dcterms:modified xsi:type="dcterms:W3CDTF">2022-07-19T01:55:05Z</dcterms:modified>
</cp:coreProperties>
</file>